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8" r:id="rId2"/>
    <p:sldId id="259" r:id="rId3"/>
    <p:sldId id="260" r:id="rId4"/>
    <p:sldId id="264" r:id="rId5"/>
    <p:sldId id="292" r:id="rId6"/>
    <p:sldId id="262" r:id="rId7"/>
    <p:sldId id="268" r:id="rId8"/>
    <p:sldId id="283" r:id="rId9"/>
    <p:sldId id="278" r:id="rId10"/>
    <p:sldId id="281" r:id="rId11"/>
    <p:sldId id="284" r:id="rId12"/>
    <p:sldId id="270" r:id="rId13"/>
    <p:sldId id="271" r:id="rId14"/>
    <p:sldId id="275" r:id="rId15"/>
    <p:sldId id="285" r:id="rId16"/>
    <p:sldId id="286" r:id="rId17"/>
    <p:sldId id="287" r:id="rId18"/>
    <p:sldId id="288" r:id="rId19"/>
    <p:sldId id="289" r:id="rId20"/>
    <p:sldId id="290" r:id="rId21"/>
    <p:sldId id="291" r:id="rId22"/>
    <p:sldId id="25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07" autoAdjust="0"/>
  </p:normalViewPr>
  <p:slideViewPr>
    <p:cSldViewPr>
      <p:cViewPr varScale="1">
        <p:scale>
          <a:sx n="78" d="100"/>
          <a:sy n="78" d="100"/>
        </p:scale>
        <p:origin x="883"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6C3CB-B035-4EFF-BB26-72D2CD30F45C}" type="datetimeFigureOut">
              <a:rPr lang="en-US" smtClean="0"/>
              <a:pPr/>
              <a:t>2/25/2024</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AF8394-6DBE-4A4C-AAB8-E0927A6EE0A3}" type="slidenum">
              <a:rPr lang="en-IN" smtClean="0"/>
              <a:pPr/>
              <a:t>‹#›</a:t>
            </a:fld>
            <a:endParaRPr lang="en-IN" dirty="0"/>
          </a:p>
        </p:txBody>
      </p:sp>
    </p:spTree>
    <p:extLst>
      <p:ext uri="{BB962C8B-B14F-4D97-AF65-F5344CB8AC3E}">
        <p14:creationId xmlns:p14="http://schemas.microsoft.com/office/powerpoint/2010/main" val="164666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053257A-FF44-46AA-9216-5C7ADBF6F008}" type="slidenum">
              <a:rPr lang="en-IN" smtClean="0"/>
              <a:pPr/>
              <a:t>1</a:t>
            </a:fld>
            <a:endParaRPr lang="en-IN" dirty="0"/>
          </a:p>
        </p:txBody>
      </p:sp>
      <p:sp>
        <p:nvSpPr>
          <p:cNvPr id="5" name="Footer Placeholder 4"/>
          <p:cNvSpPr>
            <a:spLocks noGrp="1"/>
          </p:cNvSpPr>
          <p:nvPr>
            <p:ph type="ftr" sz="quarter" idx="11"/>
          </p:nvPr>
        </p:nvSpPr>
        <p:spPr/>
        <p:txBody>
          <a:bodyPr/>
          <a:lstStyle/>
          <a:p>
            <a:r>
              <a:rPr lang="en-IN" dirty="0"/>
              <a:t>unit-1 Flowchart &amp; Algorithm  </a:t>
            </a:r>
          </a:p>
        </p:txBody>
      </p:sp>
    </p:spTree>
    <p:extLst>
      <p:ext uri="{BB962C8B-B14F-4D97-AF65-F5344CB8AC3E}">
        <p14:creationId xmlns:p14="http://schemas.microsoft.com/office/powerpoint/2010/main" val="301345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8</a:t>
            </a:fld>
            <a:endParaRPr lang="en-IN" dirty="0"/>
          </a:p>
        </p:txBody>
      </p:sp>
    </p:spTree>
    <p:extLst>
      <p:ext uri="{BB962C8B-B14F-4D97-AF65-F5344CB8AC3E}">
        <p14:creationId xmlns:p14="http://schemas.microsoft.com/office/powerpoint/2010/main" val="283744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9</a:t>
            </a:fld>
            <a:endParaRPr lang="en-IN" dirty="0"/>
          </a:p>
        </p:txBody>
      </p:sp>
    </p:spTree>
    <p:extLst>
      <p:ext uri="{BB962C8B-B14F-4D97-AF65-F5344CB8AC3E}">
        <p14:creationId xmlns:p14="http://schemas.microsoft.com/office/powerpoint/2010/main" val="307821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13</a:t>
            </a:fld>
            <a:endParaRPr lang="en-IN" dirty="0"/>
          </a:p>
        </p:txBody>
      </p:sp>
    </p:spTree>
    <p:extLst>
      <p:ext uri="{BB962C8B-B14F-4D97-AF65-F5344CB8AC3E}">
        <p14:creationId xmlns:p14="http://schemas.microsoft.com/office/powerpoint/2010/main" val="74234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14</a:t>
            </a:fld>
            <a:endParaRPr lang="en-IN" dirty="0"/>
          </a:p>
        </p:txBody>
      </p:sp>
    </p:spTree>
    <p:extLst>
      <p:ext uri="{BB962C8B-B14F-4D97-AF65-F5344CB8AC3E}">
        <p14:creationId xmlns:p14="http://schemas.microsoft.com/office/powerpoint/2010/main" val="1434813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1D8BD707-D9CF-40AE-B4C6-C98DA3205C09}" type="datetimeFigureOut">
              <a:rPr lang="en-US" smtClean="0"/>
              <a:pPr/>
              <a:t>2/25/2024</a:t>
            </a:fld>
            <a:endParaRPr lang="en-US" dirty="0"/>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a:xfrm>
            <a:off x="609602" y="6248208"/>
            <a:ext cx="7431311" cy="365125"/>
          </a:xfrm>
        </p:spPr>
        <p:txBody>
          <a:bodyPr/>
          <a:lstStyle/>
          <a:p>
            <a:endParaRPr lang="en-US" dirty="0"/>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6" name="Slide Number Placeholder 5"/>
          <p:cNvSpPr>
            <a:spLocks noGrp="1"/>
          </p:cNvSpPr>
          <p:nvPr>
            <p:ph type="sldNum" sz="quarter" idx="12"/>
          </p:nvPr>
        </p:nvSpPr>
        <p:spPr>
          <a:xfrm rot="5400000">
            <a:off x="8075084" y="103716"/>
            <a:ext cx="533400" cy="325968"/>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B6F15528-21DE-4FAA-801E-634DDDAF4B2B}"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2/25/2024</a:t>
            </a:fld>
            <a:endParaRPr lang="en-US" dirty="0"/>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2/25/2024</a:t>
            </a:fld>
            <a:endParaRPr lang="en-US" dirty="0"/>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2/25/2024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Date Placeholder 11"/>
          <p:cNvSpPr>
            <a:spLocks noGrp="1"/>
          </p:cNvSpPr>
          <p:nvPr>
            <p:ph type="dt" sz="half" idx="10"/>
          </p:nvPr>
        </p:nvSpPr>
        <p:spPr>
          <a:xfrm>
            <a:off x="8331200" y="6248401"/>
            <a:ext cx="3556000" cy="365125"/>
          </a:xfrm>
        </p:spPr>
        <p:txBody>
          <a:bodyPr rtlCol="0"/>
          <a:lstStyle/>
          <a:p>
            <a:fld id="{1D8BD707-D9CF-40AE-B4C6-C98DA3205C09}" type="datetimeFigureOut">
              <a:rPr lang="en-US" smtClean="0"/>
              <a:pPr/>
              <a:t>2/25/2024</a:t>
            </a:fld>
            <a:endParaRPr lang="en-US" dirty="0"/>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B6F15528-21DE-4FAA-801E-634DDDAF4B2B}"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p:spPr>
        <p:txBody>
          <a:bodyPr rtlCol="0"/>
          <a:lstStyle/>
          <a:p>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dirty="0"/>
              <a:t>Click icon to add picture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2/25/2024</a:t>
            </a:fld>
            <a:endParaRPr lang="en-US" dirty="0"/>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5426" y="2133600"/>
            <a:ext cx="8572560" cy="1233494"/>
          </a:xfrm>
        </p:spPr>
        <p:txBody>
          <a:bodyPr>
            <a:noAutofit/>
          </a:bodyPr>
          <a:lstStyle/>
          <a:p>
            <a:pPr algn="ct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r>
              <a:rPr lang="en-IN" sz="4800" b="1" cap="none" dirty="0">
                <a:solidFill>
                  <a:schemeClr val="tx1"/>
                </a:solidFill>
                <a:latin typeface="Times New Roman" panose="02020603050405020304" pitchFamily="18" charset="0"/>
                <a:cs typeface="Times New Roman" panose="02020603050405020304" pitchFamily="18" charset="0"/>
              </a:rPr>
              <a:t>eGovSchemes</a:t>
            </a:r>
            <a:endParaRPr lang="en-IN" sz="5000"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59106" y="3800061"/>
            <a:ext cx="5562600" cy="1985159"/>
          </a:xfrm>
          <a:prstGeom prst="rect">
            <a:avLst/>
          </a:prstGeom>
          <a:noFill/>
        </p:spPr>
        <p:txBody>
          <a:bodyPr wrap="square" rtlCol="0">
            <a:spAutoFit/>
          </a:bodyPr>
          <a:lstStyle/>
          <a:p>
            <a:r>
              <a:rPr lang="en-IN" sz="2500" b="1" dirty="0">
                <a:latin typeface="Calisto MT" panose="02040603050505030304" pitchFamily="18" charset="0"/>
                <a:ea typeface="Adobe Heiti Std R" panose="020B0400000000000000" pitchFamily="34" charset="-128"/>
                <a:cs typeface="Times New Roman" panose="02020603050405020304" pitchFamily="18" charset="0"/>
              </a:rPr>
              <a:t>   </a:t>
            </a:r>
            <a:r>
              <a:rPr lang="en-IN" sz="2900" b="1" u="sng"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Students Name</a:t>
            </a:r>
            <a:r>
              <a:rPr lang="en-IN" sz="29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 </a:t>
            </a:r>
            <a:r>
              <a:rPr lang="en-IN" sz="2900" b="1" dirty="0">
                <a:latin typeface="Times New Roman" panose="02020603050405020304" pitchFamily="18" charset="0"/>
                <a:ea typeface="Adobe Heiti Std R" panose="020B0400000000000000" pitchFamily="34" charset="-128"/>
                <a:cs typeface="Times New Roman" panose="02020603050405020304" pitchFamily="18" charset="0"/>
              </a:rPr>
              <a:t>                                                        </a:t>
            </a:r>
          </a:p>
          <a:p>
            <a:r>
              <a:rPr lang="en-IN" sz="2700" b="1" u="sng" dirty="0">
                <a:latin typeface="Calisto MT" panose="02040603050505030304" pitchFamily="18" charset="0"/>
                <a:ea typeface="Adobe Heiti Std R" panose="020B0400000000000000" pitchFamily="34" charset="-128"/>
                <a:cs typeface="Times New Roman" panose="02020603050405020304" pitchFamily="18" charset="0"/>
              </a:rPr>
              <a:t> </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Aditi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Kesarkar</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(210339616005)</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Dhruv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Kesarkar</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(210339616028)</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Dhruv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Kolhe</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(210339616030)</a:t>
            </a:r>
          </a:p>
        </p:txBody>
      </p:sp>
      <p:pic>
        <p:nvPicPr>
          <p:cNvPr id="6" name="Picture 5" descr="E:\PIT\parullogo.jpg"/>
          <p:cNvPicPr>
            <a:picLocks noChangeAspect="1" noChangeArrowheads="1"/>
          </p:cNvPicPr>
          <p:nvPr/>
        </p:nvPicPr>
        <p:blipFill>
          <a:blip r:embed="rId3" cstate="print"/>
          <a:srcRect/>
          <a:stretch>
            <a:fillRect/>
          </a:stretch>
        </p:blipFill>
        <p:spPr bwMode="auto">
          <a:xfrm>
            <a:off x="4038600" y="0"/>
            <a:ext cx="4038600" cy="2438400"/>
          </a:xfrm>
          <a:prstGeom prst="rect">
            <a:avLst/>
          </a:prstGeom>
          <a:noFill/>
        </p:spPr>
      </p:pic>
      <p:sp>
        <p:nvSpPr>
          <p:cNvPr id="4" name="TextBox 3">
            <a:extLst>
              <a:ext uri="{FF2B5EF4-FFF2-40B4-BE49-F238E27FC236}">
                <a16:creationId xmlns:a16="http://schemas.microsoft.com/office/drawing/2014/main" id="{11EF9A7D-B5A3-C7AA-2581-0AAB0DB546EB}"/>
              </a:ext>
            </a:extLst>
          </p:cNvPr>
          <p:cNvSpPr txBox="1"/>
          <p:nvPr/>
        </p:nvSpPr>
        <p:spPr>
          <a:xfrm>
            <a:off x="7086600" y="3886200"/>
            <a:ext cx="3657600" cy="2046714"/>
          </a:xfrm>
          <a:prstGeom prst="rect">
            <a:avLst/>
          </a:prstGeom>
          <a:noFill/>
        </p:spPr>
        <p:txBody>
          <a:bodyPr wrap="square">
            <a:spAutoFit/>
          </a:bodyPr>
          <a:lstStyle/>
          <a:p>
            <a:r>
              <a:rPr lang="en-IN" sz="2900" b="1" u="sng"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Mentor Name</a:t>
            </a:r>
            <a:r>
              <a:rPr lang="en-IN" sz="29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a:t>
            </a:r>
          </a:p>
          <a:p>
            <a:endParaRPr lang="en-IN" sz="2700" b="1" dirty="0">
              <a:solidFill>
                <a:srgbClr val="FFFF00"/>
              </a:solidFill>
              <a:latin typeface="Calisto MT" panose="02040603050505030304" pitchFamily="18" charset="0"/>
              <a:ea typeface="Adobe Heiti Std R" panose="020B0400000000000000" pitchFamily="34" charset="-128"/>
              <a:cs typeface="Times New Roman" panose="02020603050405020304" pitchFamily="18" charset="0"/>
            </a:endParaRPr>
          </a:p>
          <a:p>
            <a:pPr marL="457200" indent="-457200">
              <a:buClr>
                <a:schemeClr val="tx1"/>
              </a:buClr>
              <a:buFont typeface="Wingdings" panose="05000000000000000000" pitchFamily="2" charset="2"/>
              <a:buChar char="v"/>
            </a:pPr>
            <a:r>
              <a:rPr lang="en-IN" sz="22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 </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Prof. Ashish Pandey</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Prof. Dhwani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Jagani</a:t>
            </a:r>
            <a:endParaRPr lang="en-IN" sz="2200" b="1" dirty="0">
              <a:latin typeface="Times New Roman" panose="02020603050405020304" pitchFamily="18" charset="0"/>
              <a:ea typeface="Adobe Heiti Std R" panose="020B0400000000000000" pitchFamily="34" charset="-128"/>
              <a:cs typeface="Times New Roman" panose="02020603050405020304" pitchFamily="18" charset="0"/>
            </a:endParaRPr>
          </a:p>
          <a:p>
            <a:endParaRPr lang="en-IN" sz="2700" b="1" u="sng" dirty="0">
              <a:solidFill>
                <a:srgbClr val="FFFF00"/>
              </a:solidFill>
              <a:latin typeface="Calisto MT" panose="02040603050505030304" pitchFamily="18" charset="0"/>
              <a:ea typeface="Adobe Heiti Std R" panose="020B0400000000000000" pitchFamily="34" charset="-128"/>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8CFD9-B11C-B982-7FF6-1B372F8ACC73}"/>
              </a:ext>
            </a:extLst>
          </p:cNvPr>
          <p:cNvPicPr>
            <a:picLocks noChangeAspect="1"/>
          </p:cNvPicPr>
          <p:nvPr/>
        </p:nvPicPr>
        <p:blipFill>
          <a:blip r:embed="rId2"/>
          <a:stretch>
            <a:fillRect/>
          </a:stretch>
        </p:blipFill>
        <p:spPr>
          <a:xfrm>
            <a:off x="2971800" y="109503"/>
            <a:ext cx="6629400" cy="6638994"/>
          </a:xfrm>
          <a:prstGeom prst="rect">
            <a:avLst/>
          </a:prstGeom>
        </p:spPr>
      </p:pic>
    </p:spTree>
    <p:extLst>
      <p:ext uri="{BB962C8B-B14F-4D97-AF65-F5344CB8AC3E}">
        <p14:creationId xmlns:p14="http://schemas.microsoft.com/office/powerpoint/2010/main" val="409688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B009-0366-DE9F-4AA7-20CED926F596}"/>
              </a:ext>
            </a:extLst>
          </p:cNvPr>
          <p:cNvSpPr>
            <a:spLocks noGrp="1"/>
          </p:cNvSpPr>
          <p:nvPr>
            <p:ph type="title"/>
          </p:nvPr>
        </p:nvSpPr>
        <p:spPr>
          <a:xfrm>
            <a:off x="457200" y="114300"/>
            <a:ext cx="10871200" cy="990600"/>
          </a:xfrm>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System flow diagram</a:t>
            </a:r>
            <a:endParaRPr lang="en-IN" sz="5000" b="1"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41F3E7-DA33-6536-C71B-B0CA3ECDDC5C}"/>
              </a:ext>
            </a:extLst>
          </p:cNvPr>
          <p:cNvPicPr>
            <a:picLocks noChangeAspect="1"/>
          </p:cNvPicPr>
          <p:nvPr/>
        </p:nvPicPr>
        <p:blipFill>
          <a:blip r:embed="rId2"/>
          <a:stretch>
            <a:fillRect/>
          </a:stretch>
        </p:blipFill>
        <p:spPr>
          <a:xfrm>
            <a:off x="0" y="1409699"/>
            <a:ext cx="12192000" cy="5229225"/>
          </a:xfrm>
          <a:prstGeom prst="rect">
            <a:avLst/>
          </a:prstGeom>
        </p:spPr>
      </p:pic>
    </p:spTree>
    <p:extLst>
      <p:ext uri="{BB962C8B-B14F-4D97-AF65-F5344CB8AC3E}">
        <p14:creationId xmlns:p14="http://schemas.microsoft.com/office/powerpoint/2010/main" val="172676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10" name="Title 9">
            <a:extLst>
              <a:ext uri="{FF2B5EF4-FFF2-40B4-BE49-F238E27FC236}">
                <a16:creationId xmlns:a16="http://schemas.microsoft.com/office/drawing/2014/main" id="{505CB037-AE5D-FBD9-6381-4D32481555BD}"/>
              </a:ext>
            </a:extLst>
          </p:cNvPr>
          <p:cNvSpPr>
            <a:spLocks noGrp="1"/>
          </p:cNvSpPr>
          <p:nvPr>
            <p:ph type="title"/>
          </p:nvPr>
        </p:nvSpPr>
        <p:spPr/>
        <p:txBody>
          <a:bodyPr>
            <a:normAutofit/>
          </a:bodyPr>
          <a:lstStyle/>
          <a:p>
            <a:r>
              <a:rPr lang="en-US" sz="5000" b="1" i="0" dirty="0">
                <a:solidFill>
                  <a:srgbClr val="C00000"/>
                </a:solidFill>
                <a:effectLst/>
                <a:latin typeface="Times New Roman" panose="02020603050405020304" pitchFamily="18" charset="0"/>
                <a:cs typeface="Times New Roman" panose="02020603050405020304" pitchFamily="18" charset="0"/>
              </a:rPr>
              <a:t>Existing System</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CBC526-8C8B-8D8C-0803-E983D3D3464D}"/>
              </a:ext>
            </a:extLst>
          </p:cNvPr>
          <p:cNvSpPr txBox="1"/>
          <p:nvPr/>
        </p:nvSpPr>
        <p:spPr>
          <a:xfrm>
            <a:off x="849243" y="1649115"/>
            <a:ext cx="10337800" cy="4832092"/>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current system for accessing e-government schemes, represented by platforms like </a:t>
            </a:r>
            <a:r>
              <a:rPr lang="en-US" sz="2800" dirty="0" err="1">
                <a:latin typeface="Times New Roman" panose="02020603050405020304" pitchFamily="18" charset="0"/>
                <a:cs typeface="Times New Roman" panose="02020603050405020304" pitchFamily="18" charset="0"/>
              </a:rPr>
              <a:t>JanSamarth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MyScheme</a:t>
            </a:r>
            <a:r>
              <a:rPr lang="en-US" sz="2800" dirty="0">
                <a:latin typeface="Times New Roman" panose="02020603050405020304" pitchFamily="18" charset="0"/>
                <a:cs typeface="Times New Roman" panose="02020603050405020304" pitchFamily="18" charset="0"/>
              </a:rPr>
              <a:t>, and the National Portal of India, faces significant challenges. These platforms operate independently, making it hard for citizens to find complete and updated information about available schemes. Navigating multiple websites leads to confusion and duplicate efforts, as individuals fill out repetitive forms and gather information from various sources. This decentralized setup also hampers policymakers' ability to evaluate scheme effectiveness and identify areas for improvement. Simplifying access to e-government schemes is essential for enhancing citizen engagement and streamlining administrative processes.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95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10" name="Title 9">
            <a:extLst>
              <a:ext uri="{FF2B5EF4-FFF2-40B4-BE49-F238E27FC236}">
                <a16:creationId xmlns:a16="http://schemas.microsoft.com/office/drawing/2014/main" id="{505CB037-AE5D-FBD9-6381-4D32481555BD}"/>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Proposed</a:t>
            </a:r>
            <a:r>
              <a:rPr lang="en-US" sz="5000" b="1" i="0" dirty="0">
                <a:solidFill>
                  <a:srgbClr val="C00000"/>
                </a:solidFill>
                <a:effectLst/>
                <a:latin typeface="Times New Roman" panose="02020603050405020304" pitchFamily="18" charset="0"/>
                <a:cs typeface="Times New Roman" panose="02020603050405020304" pitchFamily="18" charset="0"/>
              </a:rPr>
              <a:t> System</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CBC526-8C8B-8D8C-0803-E983D3D3464D}"/>
              </a:ext>
            </a:extLst>
          </p:cNvPr>
          <p:cNvSpPr txBox="1"/>
          <p:nvPr/>
        </p:nvSpPr>
        <p:spPr>
          <a:xfrm>
            <a:off x="609600" y="1662367"/>
            <a:ext cx="10972800" cy="4832092"/>
          </a:xfrm>
          <a:prstGeom prst="rect">
            <a:avLst/>
          </a:prstGeom>
          <a:noFill/>
        </p:spPr>
        <p:txBody>
          <a:bodyPr wrap="square">
            <a:spAutoFit/>
          </a:bodyPr>
          <a:lstStyle/>
          <a:p>
            <a:pPr algn="just"/>
            <a:r>
              <a:rPr lang="en-US" sz="2800" b="0" i="0" dirty="0">
                <a:effectLst/>
                <a:latin typeface="Times New Roman" panose="02020603050405020304" pitchFamily="18" charset="0"/>
                <a:cs typeface="Times New Roman" panose="02020603050405020304" pitchFamily="18" charset="0"/>
              </a:rPr>
              <a:t>The proposed system wants to fix the problems that the existing system has by creating a unified and user-friendly platform that's easy for everyone to use and has all the government schemes in one place. Here's an outline of the proposed system:</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Sort schemes into categories like education, healthcare, etc., so people can find what they want easily.</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Let users search for schemes using words or categories and filter results.</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Use pictures and links to show how schemes are connected.</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Allow people to give feedback and ratings for schemes.</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Make one website for all government schemes.</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Give clear info about each scheme, like what it's for and who can use it.</a:t>
            </a:r>
          </a:p>
        </p:txBody>
      </p:sp>
    </p:spTree>
    <p:extLst>
      <p:ext uri="{BB962C8B-B14F-4D97-AF65-F5344CB8AC3E}">
        <p14:creationId xmlns:p14="http://schemas.microsoft.com/office/powerpoint/2010/main" val="26721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F7F2-F241-C0F7-05BF-762927CDD31C}"/>
              </a:ext>
            </a:extLst>
          </p:cNvPr>
          <p:cNvSpPr>
            <a:spLocks noGrp="1"/>
          </p:cNvSpPr>
          <p:nvPr>
            <p:ph type="title"/>
          </p:nvPr>
        </p:nvSpPr>
        <p:spPr/>
        <p:txBody>
          <a:bodyPr>
            <a:normAutofit/>
          </a:bodyPr>
          <a:lstStyle/>
          <a:p>
            <a:r>
              <a:rPr lang="en-IN" sz="5000" b="1" dirty="0">
                <a:solidFill>
                  <a:srgbClr val="C00000"/>
                </a:solidFill>
                <a:latin typeface="Times New Roman" panose="02020603050405020304" pitchFamily="18" charset="0"/>
                <a:cs typeface="Times New Roman" panose="02020603050405020304" pitchFamily="18" charset="0"/>
              </a:rPr>
              <a:t>Tools &amp; Technology</a:t>
            </a:r>
            <a:endParaRPr lang="en-IN" sz="5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E6EB5A-4384-BB27-3A0B-0D924C71366A}"/>
              </a:ext>
            </a:extLst>
          </p:cNvPr>
          <p:cNvSpPr>
            <a:spLocks noGrp="1"/>
          </p:cNvSpPr>
          <p:nvPr>
            <p:ph sz="quarter" idx="1"/>
          </p:nvPr>
        </p:nvSpPr>
        <p:spPr>
          <a:xfrm>
            <a:off x="820530" y="1676400"/>
            <a:ext cx="5181600" cy="5029200"/>
          </a:xfrm>
        </p:spPr>
        <p:txBody>
          <a:bodyPr>
            <a:normAutofit lnSpcReduction="10000"/>
          </a:bodyPr>
          <a:lstStyle/>
          <a:p>
            <a:pPr marL="0" indent="0" algn="just">
              <a:buClr>
                <a:schemeClr val="tx1"/>
              </a:buClr>
              <a:buNone/>
            </a:pPr>
            <a:r>
              <a:rPr lang="en-US" sz="2800" b="1" i="1" dirty="0">
                <a:latin typeface="Times New Roman" panose="02020603050405020304" pitchFamily="18" charset="0"/>
                <a:cs typeface="Times New Roman" panose="02020603050405020304" pitchFamily="18" charset="0"/>
              </a:rPr>
              <a:t>Technology :</a:t>
            </a:r>
          </a:p>
          <a:p>
            <a:pPr marL="0" indent="0" algn="just">
              <a:buClr>
                <a:schemeClr val="tx1"/>
              </a:buClr>
              <a:buNone/>
            </a:pPr>
            <a:endParaRPr lang="en-IN" sz="2800" b="1" i="1" dirty="0">
              <a:latin typeface="Times New Roman" panose="02020603050405020304" pitchFamily="18" charset="0"/>
              <a:cs typeface="Times New Roman" panose="02020603050405020304" pitchFamily="18" charset="0"/>
            </a:endParaRPr>
          </a:p>
          <a:p>
            <a:pPr marL="285750" indent="-285750" algn="just">
              <a:buClr>
                <a:schemeClr val="tx1"/>
              </a:buClr>
              <a:buFont typeface="Wingdings" panose="05000000000000000000" pitchFamily="2" charset="2"/>
              <a:buChar char="v"/>
            </a:pPr>
            <a:r>
              <a:rPr lang="en-IN" sz="2800" b="1" u="sng" dirty="0">
                <a:latin typeface="Times New Roman" panose="02020603050405020304" pitchFamily="18" charset="0"/>
                <a:cs typeface="Times New Roman" panose="02020603050405020304" pitchFamily="18" charset="0"/>
              </a:rPr>
              <a:t>HTML</a:t>
            </a:r>
            <a:r>
              <a:rPr lang="en-IN" sz="2800" dirty="0">
                <a:latin typeface="Times New Roman" panose="02020603050405020304" pitchFamily="18" charset="0"/>
                <a:cs typeface="Times New Roman" panose="02020603050405020304" pitchFamily="18" charset="0"/>
              </a:rPr>
              <a:t>: It is </a:t>
            </a:r>
            <a:r>
              <a:rPr lang="en-US" sz="2800" dirty="0">
                <a:latin typeface="Times New Roman" panose="02020603050405020304" pitchFamily="18" charset="0"/>
                <a:cs typeface="Times New Roman" panose="02020603050405020304" pitchFamily="18" charset="0"/>
              </a:rPr>
              <a:t>used for structuring the content of a webpage</a:t>
            </a:r>
            <a:r>
              <a:rPr lang="en-IN" sz="2800" dirty="0">
                <a:latin typeface="Times New Roman" panose="02020603050405020304" pitchFamily="18" charset="0"/>
                <a:cs typeface="Times New Roman" panose="02020603050405020304" pitchFamily="18" charset="0"/>
              </a:rPr>
              <a:t>.</a:t>
            </a:r>
          </a:p>
          <a:p>
            <a:pPr marL="0" indent="0" algn="just">
              <a:buClr>
                <a:schemeClr val="tx1"/>
              </a:buClr>
              <a:buNone/>
            </a:pPr>
            <a:endParaRPr lang="en-IN" sz="2800" dirty="0">
              <a:latin typeface="Times New Roman" panose="02020603050405020304" pitchFamily="18" charset="0"/>
              <a:cs typeface="Times New Roman" panose="02020603050405020304" pitchFamily="18" charset="0"/>
            </a:endParaRPr>
          </a:p>
          <a:p>
            <a:pPr marL="285750" indent="-285750" algn="just">
              <a:buClr>
                <a:schemeClr val="tx1"/>
              </a:buClr>
              <a:buFont typeface="Wingdings" panose="05000000000000000000" pitchFamily="2" charset="2"/>
              <a:buChar char="v"/>
            </a:pPr>
            <a:r>
              <a:rPr lang="en-IN" sz="2800" b="1" u="sng" dirty="0">
                <a:latin typeface="Times New Roman" panose="02020603050405020304" pitchFamily="18" charset="0"/>
                <a:cs typeface="Times New Roman" panose="02020603050405020304" pitchFamily="18" charset="0"/>
              </a:rPr>
              <a:t>CSS</a:t>
            </a:r>
            <a:r>
              <a:rPr lang="en-IN" sz="2800" dirty="0">
                <a:latin typeface="Times New Roman" panose="02020603050405020304" pitchFamily="18" charset="0"/>
                <a:cs typeface="Times New Roman" panose="02020603050405020304" pitchFamily="18" charset="0"/>
              </a:rPr>
              <a:t> : </a:t>
            </a:r>
            <a:r>
              <a:rPr lang="en-US" sz="2800" dirty="0">
                <a:latin typeface="Times New Roman" panose="02020603050405020304" pitchFamily="18" charset="0"/>
                <a:cs typeface="Times New Roman" panose="02020603050405020304" pitchFamily="18" charset="0"/>
              </a:rPr>
              <a:t>It is used for styling and layout.</a:t>
            </a:r>
          </a:p>
          <a:p>
            <a:pPr marL="0" indent="0" algn="just">
              <a:buClr>
                <a:schemeClr val="tx1"/>
              </a:buClr>
              <a:buNone/>
            </a:pPr>
            <a:endParaRPr lang="en-IN" sz="2800" dirty="0">
              <a:latin typeface="Times New Roman" panose="02020603050405020304" pitchFamily="18" charset="0"/>
              <a:cs typeface="Times New Roman" panose="02020603050405020304" pitchFamily="18" charset="0"/>
            </a:endParaRPr>
          </a:p>
          <a:p>
            <a:pPr marL="285750" indent="-285750" algn="just">
              <a:buClr>
                <a:schemeClr val="tx1"/>
              </a:buClr>
              <a:buFont typeface="Wingdings" panose="05000000000000000000" pitchFamily="2" charset="2"/>
              <a:buChar char="v"/>
            </a:pPr>
            <a:r>
              <a:rPr lang="en-IN" sz="2800" b="1" u="sng" dirty="0">
                <a:latin typeface="Times New Roman" panose="02020603050405020304" pitchFamily="18" charset="0"/>
                <a:cs typeface="Times New Roman" panose="02020603050405020304" pitchFamily="18" charset="0"/>
              </a:rPr>
              <a:t>JS</a:t>
            </a:r>
            <a:r>
              <a:rPr lang="en-IN" sz="2800" dirty="0">
                <a:latin typeface="Times New Roman" panose="02020603050405020304" pitchFamily="18" charset="0"/>
                <a:cs typeface="Times New Roman" panose="02020603050405020304" pitchFamily="18" charset="0"/>
              </a:rPr>
              <a:t>: It is used to </a:t>
            </a:r>
            <a:r>
              <a:rPr lang="en-US" sz="2800" dirty="0">
                <a:latin typeface="Times New Roman" panose="02020603050405020304" pitchFamily="18" charset="0"/>
                <a:cs typeface="Times New Roman" panose="02020603050405020304" pitchFamily="18" charset="0"/>
              </a:rPr>
              <a:t>adds interactivity and functionality to websites.</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22142821-FA72-BFDB-EB25-1DEDCB2A2CAA}"/>
              </a:ext>
            </a:extLst>
          </p:cNvPr>
          <p:cNvSpPr>
            <a:spLocks noGrp="1"/>
          </p:cNvSpPr>
          <p:nvPr>
            <p:ph sz="quarter" idx="2"/>
          </p:nvPr>
        </p:nvSpPr>
        <p:spPr>
          <a:xfrm>
            <a:off x="6477000" y="1676400"/>
            <a:ext cx="4724400" cy="3733800"/>
          </a:xfrm>
        </p:spPr>
        <p:txBody>
          <a:bodyPr>
            <a:noAutofit/>
          </a:bodyPr>
          <a:lstStyle/>
          <a:p>
            <a:pPr marL="0" indent="0" algn="just">
              <a:buClrTx/>
              <a:buNone/>
            </a:pPr>
            <a:r>
              <a:rPr lang="en-US" sz="2800" b="1" i="1" dirty="0">
                <a:latin typeface="Times New Roman" panose="02020603050405020304" pitchFamily="18" charset="0"/>
                <a:cs typeface="Times New Roman" panose="02020603050405020304" pitchFamily="18" charset="0"/>
              </a:rPr>
              <a:t>Tool:</a:t>
            </a:r>
          </a:p>
          <a:p>
            <a:pPr marL="0" indent="0" algn="just">
              <a:buClrTx/>
              <a:buNone/>
            </a:pPr>
            <a:endParaRPr lang="en-US" sz="2800" b="1" i="1" dirty="0">
              <a:latin typeface="Times New Roman" panose="02020603050405020304" pitchFamily="18" charset="0"/>
              <a:cs typeface="Times New Roman" panose="02020603050405020304" pitchFamily="18" charset="0"/>
            </a:endParaRPr>
          </a:p>
          <a:p>
            <a:pPr algn="just">
              <a:buClrTx/>
              <a:buFont typeface="Wingdings" panose="05000000000000000000" pitchFamily="2" charset="2"/>
              <a:buChar char="v"/>
            </a:pPr>
            <a:r>
              <a:rPr lang="en-US" sz="2700" b="1" u="sng" dirty="0" err="1">
                <a:latin typeface="Times New Roman" panose="02020603050405020304" pitchFamily="18" charset="0"/>
                <a:cs typeface="Times New Roman" panose="02020603050405020304" pitchFamily="18" charset="0"/>
              </a:rPr>
              <a:t>VScode</a:t>
            </a:r>
            <a:r>
              <a:rPr lang="en-US" sz="2700" b="1"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It is a code editor redefined and optimized for building and debugging modern web and cloud applications.</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28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34BE-61CA-290F-AB59-0F92A2AFF418}"/>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b="1" dirty="0">
              <a:solidFill>
                <a:srgbClr val="C0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77E7660-2E09-13D8-1FB8-E1ACE64A4233}"/>
              </a:ext>
            </a:extLst>
          </p:cNvPr>
          <p:cNvPicPr>
            <a:picLocks noGrp="1" noChangeAspect="1"/>
          </p:cNvPicPr>
          <p:nvPr>
            <p:ph sz="quarter" idx="1"/>
          </p:nvPr>
        </p:nvPicPr>
        <p:blipFill>
          <a:blip r:embed="rId2"/>
          <a:stretch>
            <a:fillRect/>
          </a:stretch>
        </p:blipFill>
        <p:spPr>
          <a:xfrm>
            <a:off x="1473200" y="1600200"/>
            <a:ext cx="9118600" cy="4419600"/>
          </a:xfrm>
        </p:spPr>
      </p:pic>
      <p:sp>
        <p:nvSpPr>
          <p:cNvPr id="4" name="Content Placeholder 3">
            <a:extLst>
              <a:ext uri="{FF2B5EF4-FFF2-40B4-BE49-F238E27FC236}">
                <a16:creationId xmlns:a16="http://schemas.microsoft.com/office/drawing/2014/main" id="{EB147E25-3E92-C7DB-3BE9-B1F2BAC58455}"/>
              </a:ext>
            </a:extLst>
          </p:cNvPr>
          <p:cNvSpPr>
            <a:spLocks noGrp="1"/>
          </p:cNvSpPr>
          <p:nvPr>
            <p:ph sz="quarter" idx="2"/>
          </p:nvPr>
        </p:nvSpPr>
        <p:spPr>
          <a:xfrm>
            <a:off x="770268" y="6096000"/>
            <a:ext cx="10871200" cy="533399"/>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Home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35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8525-ECE2-8404-A876-C6887FC0A495}"/>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dirty="0"/>
          </a:p>
        </p:txBody>
      </p:sp>
      <p:pic>
        <p:nvPicPr>
          <p:cNvPr id="6" name="Content Placeholder 5">
            <a:extLst>
              <a:ext uri="{FF2B5EF4-FFF2-40B4-BE49-F238E27FC236}">
                <a16:creationId xmlns:a16="http://schemas.microsoft.com/office/drawing/2014/main" id="{8FB82CDA-5290-93ED-D5B6-A077A3F495F7}"/>
              </a:ext>
            </a:extLst>
          </p:cNvPr>
          <p:cNvPicPr>
            <a:picLocks noGrp="1" noChangeAspect="1"/>
          </p:cNvPicPr>
          <p:nvPr>
            <p:ph sz="quarter" idx="1"/>
          </p:nvPr>
        </p:nvPicPr>
        <p:blipFill>
          <a:blip r:embed="rId2"/>
          <a:stretch>
            <a:fillRect/>
          </a:stretch>
        </p:blipFill>
        <p:spPr>
          <a:xfrm>
            <a:off x="2184400" y="1589088"/>
            <a:ext cx="8128000" cy="4572000"/>
          </a:xfrm>
        </p:spPr>
      </p:pic>
      <p:sp>
        <p:nvSpPr>
          <p:cNvPr id="4" name="Content Placeholder 3">
            <a:extLst>
              <a:ext uri="{FF2B5EF4-FFF2-40B4-BE49-F238E27FC236}">
                <a16:creationId xmlns:a16="http://schemas.microsoft.com/office/drawing/2014/main" id="{2E982628-05AA-A616-240D-B7C1AF28A872}"/>
              </a:ext>
            </a:extLst>
          </p:cNvPr>
          <p:cNvSpPr>
            <a:spLocks noGrp="1"/>
          </p:cNvSpPr>
          <p:nvPr>
            <p:ph sz="quarter" idx="2"/>
          </p:nvPr>
        </p:nvSpPr>
        <p:spPr>
          <a:xfrm>
            <a:off x="152400" y="6161088"/>
            <a:ext cx="11887200" cy="696912"/>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Sectors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496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70FBF-EB10-E4B5-43E9-D286706E9120}"/>
              </a:ext>
            </a:extLst>
          </p:cNvPr>
          <p:cNvSpPr>
            <a:spLocks noGrp="1"/>
          </p:cNvSpPr>
          <p:nvPr>
            <p:ph type="title"/>
          </p:nvPr>
        </p:nvSpPr>
        <p:spPr/>
        <p:txBody>
          <a:bodyPr/>
          <a:lstStyle/>
          <a:p>
            <a:r>
              <a:rPr lang="en-US" dirty="0">
                <a:solidFill>
                  <a:srgbClr val="C00000"/>
                </a:solidFill>
                <a:latin typeface="Calisto MT" panose="02040603050505030304" pitchFamily="18" charset="0"/>
              </a:rPr>
              <a:t>Implementation </a:t>
            </a:r>
            <a:endParaRPr lang="en-IN" dirty="0"/>
          </a:p>
        </p:txBody>
      </p:sp>
      <p:pic>
        <p:nvPicPr>
          <p:cNvPr id="6" name="Content Placeholder 5">
            <a:extLst>
              <a:ext uri="{FF2B5EF4-FFF2-40B4-BE49-F238E27FC236}">
                <a16:creationId xmlns:a16="http://schemas.microsoft.com/office/drawing/2014/main" id="{853630A0-8433-7CA7-9081-EF40C66F1580}"/>
              </a:ext>
            </a:extLst>
          </p:cNvPr>
          <p:cNvPicPr>
            <a:picLocks noGrp="1" noChangeAspect="1"/>
          </p:cNvPicPr>
          <p:nvPr>
            <p:ph sz="quarter" idx="1"/>
          </p:nvPr>
        </p:nvPicPr>
        <p:blipFill>
          <a:blip r:embed="rId2"/>
          <a:stretch>
            <a:fillRect/>
          </a:stretch>
        </p:blipFill>
        <p:spPr>
          <a:xfrm>
            <a:off x="2012950" y="1600200"/>
            <a:ext cx="8166100" cy="4343400"/>
          </a:xfrm>
        </p:spPr>
      </p:pic>
      <p:sp>
        <p:nvSpPr>
          <p:cNvPr id="4" name="Content Placeholder 3">
            <a:extLst>
              <a:ext uri="{FF2B5EF4-FFF2-40B4-BE49-F238E27FC236}">
                <a16:creationId xmlns:a16="http://schemas.microsoft.com/office/drawing/2014/main" id="{835BF819-D10A-6D2B-4E1A-286EB596DE97}"/>
              </a:ext>
            </a:extLst>
          </p:cNvPr>
          <p:cNvSpPr>
            <a:spLocks noGrp="1"/>
          </p:cNvSpPr>
          <p:nvPr>
            <p:ph sz="quarter" idx="2"/>
          </p:nvPr>
        </p:nvSpPr>
        <p:spPr>
          <a:xfrm>
            <a:off x="76200" y="6096000"/>
            <a:ext cx="12115800" cy="838199"/>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Customer’s Review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17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BE69-6A22-C6AE-B922-20B78D70221F}"/>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dirty="0"/>
          </a:p>
        </p:txBody>
      </p:sp>
      <p:pic>
        <p:nvPicPr>
          <p:cNvPr id="6" name="Content Placeholder 5">
            <a:extLst>
              <a:ext uri="{FF2B5EF4-FFF2-40B4-BE49-F238E27FC236}">
                <a16:creationId xmlns:a16="http://schemas.microsoft.com/office/drawing/2014/main" id="{544F8112-102A-7E4C-C2AD-5E75264B35D7}"/>
              </a:ext>
            </a:extLst>
          </p:cNvPr>
          <p:cNvPicPr>
            <a:picLocks noGrp="1" noChangeAspect="1"/>
          </p:cNvPicPr>
          <p:nvPr>
            <p:ph sz="quarter" idx="1"/>
          </p:nvPr>
        </p:nvPicPr>
        <p:blipFill>
          <a:blip r:embed="rId2"/>
          <a:stretch>
            <a:fillRect/>
          </a:stretch>
        </p:blipFill>
        <p:spPr>
          <a:xfrm>
            <a:off x="2061633" y="1623705"/>
            <a:ext cx="8068733" cy="4538663"/>
          </a:xfrm>
        </p:spPr>
      </p:pic>
      <p:sp>
        <p:nvSpPr>
          <p:cNvPr id="4" name="Content Placeholder 3">
            <a:extLst>
              <a:ext uri="{FF2B5EF4-FFF2-40B4-BE49-F238E27FC236}">
                <a16:creationId xmlns:a16="http://schemas.microsoft.com/office/drawing/2014/main" id="{7B123F26-B168-5663-464E-51007B66C53E}"/>
              </a:ext>
            </a:extLst>
          </p:cNvPr>
          <p:cNvSpPr>
            <a:spLocks noGrp="1"/>
          </p:cNvSpPr>
          <p:nvPr>
            <p:ph sz="quarter" idx="2"/>
          </p:nvPr>
        </p:nvSpPr>
        <p:spPr>
          <a:xfrm>
            <a:off x="0" y="6172200"/>
            <a:ext cx="11641468" cy="685800"/>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Contact Us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510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D349-EC1B-F8FC-3513-8112B201CEB5}"/>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dirty="0"/>
          </a:p>
        </p:txBody>
      </p:sp>
      <p:pic>
        <p:nvPicPr>
          <p:cNvPr id="6" name="Content Placeholder 5">
            <a:extLst>
              <a:ext uri="{FF2B5EF4-FFF2-40B4-BE49-F238E27FC236}">
                <a16:creationId xmlns:a16="http://schemas.microsoft.com/office/drawing/2014/main" id="{2C312470-EDB8-A89F-D8F0-8D9845FEF669}"/>
              </a:ext>
            </a:extLst>
          </p:cNvPr>
          <p:cNvPicPr>
            <a:picLocks noGrp="1" noChangeAspect="1"/>
          </p:cNvPicPr>
          <p:nvPr>
            <p:ph sz="quarter" idx="1"/>
          </p:nvPr>
        </p:nvPicPr>
        <p:blipFill>
          <a:blip r:embed="rId2"/>
          <a:stretch>
            <a:fillRect/>
          </a:stretch>
        </p:blipFill>
        <p:spPr>
          <a:xfrm>
            <a:off x="2370666" y="1676400"/>
            <a:ext cx="7450667" cy="4191000"/>
          </a:xfrm>
        </p:spPr>
      </p:pic>
      <p:sp>
        <p:nvSpPr>
          <p:cNvPr id="4" name="Content Placeholder 3">
            <a:extLst>
              <a:ext uri="{FF2B5EF4-FFF2-40B4-BE49-F238E27FC236}">
                <a16:creationId xmlns:a16="http://schemas.microsoft.com/office/drawing/2014/main" id="{75A4D732-F62C-411D-5411-0295BF90A3AC}"/>
              </a:ext>
            </a:extLst>
          </p:cNvPr>
          <p:cNvSpPr>
            <a:spLocks noGrp="1"/>
          </p:cNvSpPr>
          <p:nvPr>
            <p:ph sz="quarter" idx="2"/>
          </p:nvPr>
        </p:nvSpPr>
        <p:spPr>
          <a:xfrm>
            <a:off x="-29497" y="6161567"/>
            <a:ext cx="11641468" cy="5268433"/>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Footer Section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51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000" b="1" dirty="0">
                <a:solidFill>
                  <a:srgbClr val="C00000"/>
                </a:solidFill>
                <a:latin typeface="Times New Roman" panose="02020603050405020304" pitchFamily="18" charset="0"/>
                <a:cs typeface="Times New Roman" panose="02020603050405020304" pitchFamily="18" charset="0"/>
              </a:rPr>
              <a:t>Outlines</a:t>
            </a:r>
          </a:p>
        </p:txBody>
      </p:sp>
      <p:sp>
        <p:nvSpPr>
          <p:cNvPr id="3" name="Content Placeholder 2"/>
          <p:cNvSpPr>
            <a:spLocks noGrp="1"/>
          </p:cNvSpPr>
          <p:nvPr>
            <p:ph sz="quarter" idx="1"/>
          </p:nvPr>
        </p:nvSpPr>
        <p:spPr>
          <a:xfrm>
            <a:off x="838200" y="1600200"/>
            <a:ext cx="7315200" cy="5334000"/>
          </a:xfrm>
        </p:spPr>
        <p:txBody>
          <a:bodyPr>
            <a:noAutofit/>
          </a:bodyPr>
          <a:lstStyle/>
          <a:p>
            <a:pPr algn="just">
              <a:lnSpc>
                <a:spcPct val="150000"/>
              </a:lnSpc>
            </a:pPr>
            <a:r>
              <a:rPr lang="en-IN" sz="2200" dirty="0">
                <a:latin typeface="Times New Roman" panose="02020603050405020304" pitchFamily="18" charset="0"/>
                <a:cs typeface="Times New Roman" panose="02020603050405020304" pitchFamily="18" charset="0"/>
              </a:rPr>
              <a:t>Abstract         </a:t>
            </a:r>
          </a:p>
          <a:p>
            <a:pPr algn="just">
              <a:lnSpc>
                <a:spcPct val="150000"/>
              </a:lnSpc>
            </a:pPr>
            <a:r>
              <a:rPr lang="en-IN" sz="2200" dirty="0">
                <a:latin typeface="Times New Roman" panose="02020603050405020304" pitchFamily="18" charset="0"/>
                <a:cs typeface="Times New Roman" panose="02020603050405020304" pitchFamily="18" charset="0"/>
              </a:rPr>
              <a:t>Introduction</a:t>
            </a:r>
          </a:p>
          <a:p>
            <a:pPr algn="just">
              <a:lnSpc>
                <a:spcPct val="150000"/>
              </a:lnSpc>
            </a:pPr>
            <a:r>
              <a:rPr lang="en-US" sz="2200" dirty="0">
                <a:latin typeface="Times New Roman" panose="02020603050405020304" pitchFamily="18" charset="0"/>
                <a:cs typeface="Times New Roman" panose="02020603050405020304" pitchFamily="18" charset="0"/>
              </a:rPr>
              <a:t>Advantages</a:t>
            </a:r>
          </a:p>
          <a:p>
            <a:pPr algn="just">
              <a:lnSpc>
                <a:spcPct val="150000"/>
              </a:lnSpc>
            </a:pPr>
            <a:r>
              <a:rPr lang="en-US" sz="2200" dirty="0">
                <a:latin typeface="Times New Roman" panose="02020603050405020304" pitchFamily="18" charset="0"/>
                <a:cs typeface="Times New Roman" panose="02020603050405020304" pitchFamily="18" charset="0"/>
              </a:rPr>
              <a:t>Disadvantages</a:t>
            </a:r>
          </a:p>
          <a:p>
            <a:pPr algn="just">
              <a:lnSpc>
                <a:spcPct val="150000"/>
              </a:lnSpc>
            </a:pPr>
            <a:r>
              <a:rPr lang="en-IN" sz="2200" dirty="0">
                <a:latin typeface="Times New Roman" panose="02020603050405020304" pitchFamily="18" charset="0"/>
                <a:cs typeface="Times New Roman" panose="02020603050405020304" pitchFamily="18" charset="0"/>
              </a:rPr>
              <a:t>Diagrams (E-R , Use case , System flow)</a:t>
            </a:r>
          </a:p>
          <a:p>
            <a:pPr algn="just">
              <a:lnSpc>
                <a:spcPct val="150000"/>
              </a:lnSpc>
            </a:pPr>
            <a:r>
              <a:rPr lang="en-IN" sz="2200" dirty="0">
                <a:latin typeface="Times New Roman" panose="02020603050405020304" pitchFamily="18" charset="0"/>
                <a:cs typeface="Times New Roman" panose="02020603050405020304" pitchFamily="18" charset="0"/>
              </a:rPr>
              <a:t>Existing System</a:t>
            </a:r>
          </a:p>
          <a:p>
            <a:pPr algn="just">
              <a:lnSpc>
                <a:spcPct val="150000"/>
              </a:lnSpc>
            </a:pPr>
            <a:r>
              <a:rPr lang="en-IN" sz="2200" dirty="0">
                <a:latin typeface="Times New Roman" panose="02020603050405020304" pitchFamily="18" charset="0"/>
                <a:cs typeface="Times New Roman" panose="02020603050405020304" pitchFamily="18" charset="0"/>
              </a:rPr>
              <a:t>Proposed System</a:t>
            </a:r>
          </a:p>
          <a:p>
            <a:pPr algn="just">
              <a:lnSpc>
                <a:spcPct val="150000"/>
              </a:lnSpc>
            </a:pPr>
            <a:r>
              <a:rPr lang="en-IN" sz="2200" dirty="0">
                <a:latin typeface="Times New Roman" panose="02020603050405020304" pitchFamily="18" charset="0"/>
                <a:cs typeface="Times New Roman" panose="02020603050405020304" pitchFamily="18" charset="0"/>
              </a:rPr>
              <a:t>Tools &amp; Technology</a:t>
            </a:r>
          </a:p>
          <a:p>
            <a:pPr algn="just">
              <a:lnSpc>
                <a:spcPct val="150000"/>
              </a:lnSpc>
            </a:pPr>
            <a:r>
              <a:rPr lang="en-US" sz="2200" dirty="0">
                <a:latin typeface="Times New Roman" panose="02020603050405020304" pitchFamily="18" charset="0"/>
                <a:cs typeface="Times New Roman" panose="02020603050405020304" pitchFamily="18" charset="0"/>
              </a:rPr>
              <a:t>Implementation </a:t>
            </a:r>
            <a:endParaRPr lang="en-IN" sz="22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2723-CE5C-AB81-BF8B-F36AD0CABA56}"/>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dirty="0"/>
          </a:p>
        </p:txBody>
      </p:sp>
      <p:pic>
        <p:nvPicPr>
          <p:cNvPr id="6" name="Content Placeholder 5">
            <a:extLst>
              <a:ext uri="{FF2B5EF4-FFF2-40B4-BE49-F238E27FC236}">
                <a16:creationId xmlns:a16="http://schemas.microsoft.com/office/drawing/2014/main" id="{449ADD50-9192-41CD-E128-7AD2176B466B}"/>
              </a:ext>
            </a:extLst>
          </p:cNvPr>
          <p:cNvPicPr>
            <a:picLocks noGrp="1" noChangeAspect="1"/>
          </p:cNvPicPr>
          <p:nvPr>
            <p:ph sz="quarter" idx="1"/>
          </p:nvPr>
        </p:nvPicPr>
        <p:blipFill>
          <a:blip r:embed="rId2"/>
          <a:stretch>
            <a:fillRect/>
          </a:stretch>
        </p:blipFill>
        <p:spPr>
          <a:xfrm>
            <a:off x="812800" y="1589566"/>
            <a:ext cx="9321800" cy="4571999"/>
          </a:xfrm>
        </p:spPr>
      </p:pic>
      <p:sp>
        <p:nvSpPr>
          <p:cNvPr id="4" name="Content Placeholder 3">
            <a:extLst>
              <a:ext uri="{FF2B5EF4-FFF2-40B4-BE49-F238E27FC236}">
                <a16:creationId xmlns:a16="http://schemas.microsoft.com/office/drawing/2014/main" id="{3190A3EF-D261-4C95-9937-9A680A8BAC1F}"/>
              </a:ext>
            </a:extLst>
          </p:cNvPr>
          <p:cNvSpPr>
            <a:spLocks noGrp="1"/>
          </p:cNvSpPr>
          <p:nvPr>
            <p:ph sz="quarter" idx="2"/>
          </p:nvPr>
        </p:nvSpPr>
        <p:spPr>
          <a:xfrm>
            <a:off x="812800" y="6161565"/>
            <a:ext cx="10828668" cy="620235"/>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One of the social media platform account of ours</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493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B439-DF42-8704-55ED-812F91C7ACB6}"/>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Implementation </a:t>
            </a:r>
            <a:endParaRPr lang="en-IN" sz="5000" dirty="0"/>
          </a:p>
        </p:txBody>
      </p:sp>
      <p:pic>
        <p:nvPicPr>
          <p:cNvPr id="6" name="Content Placeholder 5">
            <a:extLst>
              <a:ext uri="{FF2B5EF4-FFF2-40B4-BE49-F238E27FC236}">
                <a16:creationId xmlns:a16="http://schemas.microsoft.com/office/drawing/2014/main" id="{0A951587-B91F-4FEE-8234-7548C8CFBC24}"/>
              </a:ext>
            </a:extLst>
          </p:cNvPr>
          <p:cNvPicPr>
            <a:picLocks noGrp="1" noChangeAspect="1"/>
          </p:cNvPicPr>
          <p:nvPr>
            <p:ph sz="quarter" idx="1"/>
          </p:nvPr>
        </p:nvPicPr>
        <p:blipFill>
          <a:blip r:embed="rId2"/>
          <a:stretch>
            <a:fillRect/>
          </a:stretch>
        </p:blipFill>
        <p:spPr>
          <a:xfrm>
            <a:off x="2286000" y="1599674"/>
            <a:ext cx="7924800" cy="4059315"/>
          </a:xfrm>
        </p:spPr>
      </p:pic>
      <p:sp>
        <p:nvSpPr>
          <p:cNvPr id="4" name="Content Placeholder 3">
            <a:extLst>
              <a:ext uri="{FF2B5EF4-FFF2-40B4-BE49-F238E27FC236}">
                <a16:creationId xmlns:a16="http://schemas.microsoft.com/office/drawing/2014/main" id="{2D678884-9B32-D036-7534-0787605F415F}"/>
              </a:ext>
            </a:extLst>
          </p:cNvPr>
          <p:cNvSpPr>
            <a:spLocks noGrp="1"/>
          </p:cNvSpPr>
          <p:nvPr>
            <p:ph sz="quarter" idx="2"/>
          </p:nvPr>
        </p:nvSpPr>
        <p:spPr>
          <a:xfrm>
            <a:off x="0" y="6019800"/>
            <a:ext cx="11641468" cy="838199"/>
          </a:xfrm>
        </p:spPr>
        <p:txBody>
          <a:bodyPr>
            <a:normAutofit/>
          </a:bodyPr>
          <a:lstStyle/>
          <a:p>
            <a:pPr marL="0" indent="0" algn="ctr">
              <a:buNone/>
            </a:pPr>
            <a:r>
              <a:rPr lang="en-US" sz="2700" dirty="0">
                <a:latin typeface="Times New Roman" panose="02020603050405020304" pitchFamily="18" charset="0"/>
                <a:cs typeface="Times New Roman" panose="02020603050405020304" pitchFamily="18" charset="0"/>
              </a:rPr>
              <a:t>One of the government schemes application page</a:t>
            </a:r>
            <a:endParaRPr lang="en-IN" sz="2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990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0917" y="2786058"/>
            <a:ext cx="6047425" cy="156966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IN" sz="9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a:t>
            </a:r>
            <a:r>
              <a:rPr lang="en-IN" sz="9600" b="1" spc="50" dirty="0">
                <a:ln w="11430"/>
                <a:solidFill>
                  <a:schemeClr val="accent1">
                    <a:lumMod val="75000"/>
                  </a:schemeClr>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You</a:t>
            </a: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6700"/>
            <a:ext cx="10871200" cy="990600"/>
          </a:xfrm>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Abstract</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16864" y="1600200"/>
            <a:ext cx="10536936" cy="4495800"/>
          </a:xfrm>
        </p:spPr>
        <p:txBody>
          <a:bodyPr>
            <a:normAutofit/>
          </a:bodyPr>
          <a:lstStyle/>
          <a:p>
            <a:pPr marL="0" indent="0" algn="just">
              <a:buNone/>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Government schemes are used in various sectors to address specific challenges, promote development, and improve the well-being of citizens. </a:t>
            </a:r>
            <a:r>
              <a:rPr lang="en-US" altLang="en-US" sz="2800" i="0" dirty="0">
                <a:effectLst/>
                <a:latin typeface="Times New Roman" panose="02020603050405020304" pitchFamily="18" charset="0"/>
                <a:cs typeface="Times New Roman" panose="02020603050405020304" pitchFamily="18" charset="0"/>
              </a:rPr>
              <a:t>T</a:t>
            </a:r>
            <a:r>
              <a:rPr lang="en-US" sz="2800" i="0" dirty="0">
                <a:effectLst/>
                <a:latin typeface="Times New Roman" panose="02020603050405020304" pitchFamily="18" charset="0"/>
                <a:cs typeface="Times New Roman" panose="02020603050405020304" pitchFamily="18" charset="0"/>
              </a:rPr>
              <a:t>his abstract presents an overview of about why government plans for different areas are important, what they aim to do, and how they affect things by focusing on areas such as education, healthcare, infrastructure, and social welfare.</a:t>
            </a:r>
            <a:r>
              <a:rPr lang="en-US" sz="2800" b="0" i="0" dirty="0">
                <a:effectLst/>
                <a:latin typeface="Times New Roman" panose="02020603050405020304" pitchFamily="18" charset="0"/>
                <a:cs typeface="Times New Roman" panose="02020603050405020304" pitchFamily="18" charset="0"/>
              </a:rPr>
              <a:t> This project connects different government schemes together in one place. This helps different parts of the government work together, makes things more clear and open, and helps people make better choices.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Introduction</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16864" y="1600200"/>
            <a:ext cx="10536936" cy="5029200"/>
          </a:xfrm>
        </p:spPr>
        <p:txBody>
          <a:bodyPr>
            <a:noAutofit/>
          </a:bodyPr>
          <a:lstStyle/>
          <a:p>
            <a:pPr marL="0" indent="0" algn="just">
              <a:buNone/>
            </a:pPr>
            <a:r>
              <a:rPr lang="en-US" sz="2800" b="0" i="0" dirty="0">
                <a:effectLst/>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rPr>
              <a:t>eGovSchemes</a:t>
            </a:r>
            <a:r>
              <a:rPr lang="en-US" sz="2800" dirty="0">
                <a:solidFill>
                  <a:schemeClr val="tx1"/>
                </a:solidFill>
                <a:latin typeface="Times New Roman" panose="02020603050405020304" pitchFamily="18" charset="0"/>
                <a:cs typeface="Times New Roman" panose="02020603050405020304" pitchFamily="18" charset="0"/>
              </a:rPr>
              <a:t>”</a:t>
            </a:r>
            <a:r>
              <a:rPr lang="en-US" sz="2800" b="0" i="0" dirty="0">
                <a:effectLst/>
                <a:latin typeface="Times New Roman" panose="02020603050405020304" pitchFamily="18" charset="0"/>
                <a:cs typeface="Times New Roman" panose="02020603050405020304" pitchFamily="18" charset="0"/>
              </a:rPr>
              <a:t> is an exciting project that brings different government plans together on the internet. This special platform is like a main place where regular people, government leaders, and others can find lots of details about many government ideas. When these plans are connected in one project like this, it helps different parts of the government work together, makes information clear, and helps everyone make better choices. These platform offers a user-friendly interface that enables users to explore government schemes spanning education, healthcare, agriculture, infrastructure, social welfare, technology, and more. Through detailed profiles for each scheme, users can delve into their objectives, eligibility criteria, benefits, and application procedures.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87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DB16-3010-1659-F9A4-85F006C2E243}"/>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Some of the Government Schemes</a:t>
            </a:r>
            <a:endParaRPr lang="en-IN" sz="5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36E52AC-D745-BDEE-2D60-2666C2331BE2}"/>
              </a:ext>
            </a:extLst>
          </p:cNvPr>
          <p:cNvPicPr>
            <a:picLocks noGrp="1" noChangeAspect="1"/>
          </p:cNvPicPr>
          <p:nvPr>
            <p:ph sz="quarter" idx="1"/>
          </p:nvPr>
        </p:nvPicPr>
        <p:blipFill>
          <a:blip r:embed="rId2"/>
          <a:stretch>
            <a:fillRect/>
          </a:stretch>
        </p:blipFill>
        <p:spPr>
          <a:xfrm>
            <a:off x="747712" y="1905000"/>
            <a:ext cx="10696575" cy="4400550"/>
          </a:xfrm>
        </p:spPr>
      </p:pic>
    </p:spTree>
    <p:extLst>
      <p:ext uri="{BB962C8B-B14F-4D97-AF65-F5344CB8AC3E}">
        <p14:creationId xmlns:p14="http://schemas.microsoft.com/office/powerpoint/2010/main" val="298460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DE9-E3E0-D600-3234-0B54EBE0DA27}"/>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Advantages</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914400" y="940716"/>
            <a:ext cx="10896600" cy="686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buClrTx/>
              <a:buSzTx/>
              <a:buFont typeface="Wingdings" panose="05000000000000000000" pitchFamily="2" charset="2"/>
              <a:buChar char="Ø"/>
            </a:pPr>
            <a:endPar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Saves time and money by doing things online.</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Helps people learn about government stuff.</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Makes it easy to see if government plans are working.</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One place for all the schemes makes it easy to find info.</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Updates happen fast on the website.</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Lots of info about each scheme helps people understand them better.</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Applying online means less filling out forms by hand.</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Citizens get quicker responses to their applications.</a:t>
            </a:r>
          </a:p>
          <a:p>
            <a:pPr lvl="0" algn="just">
              <a:buClrTx/>
              <a:buSzTx/>
              <a:buFont typeface="Wingdings" panose="05000000000000000000" pitchFamily="2" charset="2"/>
              <a:buChar char="Ø"/>
            </a:pPr>
            <a:endParaRPr lang="en-US" altLang="en-US" sz="2800" dirty="0">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endPar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endParaRPr lang="en-US" altLang="en-US" sz="2800" dirty="0">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endPar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endParaRPr lang="en-US" altLang="en-US" sz="2800" dirty="0">
              <a:latin typeface="Times New Roman" panose="02020603050405020304" pitchFamily="18" charset="0"/>
              <a:cs typeface="Times New Roman" panose="02020603050405020304" pitchFamily="18" charset="0"/>
            </a:endParaRPr>
          </a:p>
          <a:p>
            <a:pPr lvl="0" algn="just">
              <a:buClrTx/>
              <a:buSzTx/>
              <a:buFont typeface="Wingdings" panose="05000000000000000000" pitchFamily="2" charset="2"/>
              <a:buChar char="Ø"/>
            </a:pPr>
            <a:endPar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706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DE9-E3E0-D600-3234-0B54EBE0DA27}"/>
              </a:ext>
            </a:extLst>
          </p:cNvPr>
          <p:cNvSpPr>
            <a:spLocks noGrp="1"/>
          </p:cNvSpPr>
          <p:nvPr>
            <p:ph type="title"/>
          </p:nvPr>
        </p:nvSpPr>
        <p:spPr/>
        <p:txBody>
          <a:bodyPr>
            <a:normAutofit/>
          </a:bodyPr>
          <a:lstStyle/>
          <a:p>
            <a:r>
              <a:rPr lang="en-US" sz="5000" b="1" dirty="0">
                <a:solidFill>
                  <a:srgbClr val="C00000"/>
                </a:solidFill>
                <a:latin typeface="Calisto MT" panose="02040603050505030304" pitchFamily="18" charset="0"/>
              </a:rPr>
              <a:t>Disadvantages</a:t>
            </a:r>
            <a:endParaRPr lang="en-IN" sz="5000" b="1" dirty="0">
              <a:solidFill>
                <a:srgbClr val="C00000"/>
              </a:solidFill>
              <a:latin typeface="Calisto MT" panose="02040603050505030304" pitchFamily="18" charset="0"/>
            </a:endParaRPr>
          </a:p>
        </p:txBody>
      </p:sp>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72435" y="3665587"/>
            <a:ext cx="10447130" cy="1247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800" b="0" i="0" dirty="0">
              <a:effectLst/>
              <a:latin typeface="Times New Roman" panose="02020603050405020304" pitchFamily="18" charset="0"/>
              <a:cs typeface="Times New Roman" panose="02020603050405020304" pitchFamily="18" charset="0"/>
            </a:endParaRPr>
          </a:p>
          <a:p>
            <a:pPr marL="0" lvl="0" indent="0" algn="just">
              <a:buClrTx/>
              <a:buSzTx/>
              <a:buNone/>
            </a:pPr>
            <a:endParaRPr lang="en-US" sz="2700" b="0" i="0" dirty="0">
              <a:effectLst/>
              <a:latin typeface="Calisto MT" panose="02040603050505030304" pitchFamily="18" charset="0"/>
            </a:endParaRPr>
          </a:p>
        </p:txBody>
      </p:sp>
      <p:sp>
        <p:nvSpPr>
          <p:cNvPr id="5" name="TextBox 4">
            <a:extLst>
              <a:ext uri="{FF2B5EF4-FFF2-40B4-BE49-F238E27FC236}">
                <a16:creationId xmlns:a16="http://schemas.microsoft.com/office/drawing/2014/main" id="{E0369B07-7C39-84F6-187D-E07230EE3703}"/>
              </a:ext>
            </a:extLst>
          </p:cNvPr>
          <p:cNvSpPr txBox="1"/>
          <p:nvPr/>
        </p:nvSpPr>
        <p:spPr>
          <a:xfrm>
            <a:off x="872435" y="1752858"/>
            <a:ext cx="9829800" cy="4401205"/>
          </a:xfrm>
          <a:prstGeom prst="rect">
            <a:avLst/>
          </a:prstGeom>
          <a:noFill/>
        </p:spPr>
        <p:txBody>
          <a:bodyPr wrap="square">
            <a:spAutoFit/>
          </a:bodyPr>
          <a:lstStyle/>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No internet means some people can't use the website.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Too much information can confuse users.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Big websites need a lot of resources to manage.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Technical issues can make the website hard to use.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Complicated plans can be misunderstood by users.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Some people might not understand the language used on the websites.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Not everyone can get assistance if they need help using the websites.</a:t>
            </a:r>
          </a:p>
          <a:p>
            <a:pPr lvl="0" algn="just">
              <a:buClrTx/>
              <a:buSzTx/>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98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5B5B-D9EA-238F-5444-2F3D4F1444A9}"/>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E-R Diagram</a:t>
            </a:r>
            <a:endParaRPr lang="en-IN" sz="5000" b="1" dirty="0">
              <a:solidFill>
                <a:srgbClr val="C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13B8232-E2AA-FDA5-8630-2CB83280771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Lst>
          </a:blip>
          <a:srcRect l="30625" t="19661" r="31875" b="16159"/>
          <a:stretch/>
        </p:blipFill>
        <p:spPr>
          <a:xfrm>
            <a:off x="2133600" y="1676400"/>
            <a:ext cx="7696200" cy="5181600"/>
          </a:xfrm>
          <a:prstGeom prst="rect">
            <a:avLst/>
          </a:prstGeom>
          <a:ln>
            <a:noFill/>
          </a:ln>
          <a:effectLst>
            <a:softEdge rad="112500"/>
          </a:effectLst>
        </p:spPr>
      </p:pic>
    </p:spTree>
    <p:extLst>
      <p:ext uri="{BB962C8B-B14F-4D97-AF65-F5344CB8AC3E}">
        <p14:creationId xmlns:p14="http://schemas.microsoft.com/office/powerpoint/2010/main" val="2708029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9" name="TextBox 8">
            <a:extLst>
              <a:ext uri="{FF2B5EF4-FFF2-40B4-BE49-F238E27FC236}">
                <a16:creationId xmlns:a16="http://schemas.microsoft.com/office/drawing/2014/main" id="{45789B31-1BA0-9D66-C11E-DB1197550D7C}"/>
              </a:ext>
            </a:extLst>
          </p:cNvPr>
          <p:cNvSpPr txBox="1"/>
          <p:nvPr/>
        </p:nvSpPr>
        <p:spPr>
          <a:xfrm>
            <a:off x="2082800" y="3141041"/>
            <a:ext cx="8229600" cy="861774"/>
          </a:xfrm>
          <a:prstGeom prst="rect">
            <a:avLst/>
          </a:prstGeom>
          <a:noFill/>
        </p:spPr>
        <p:txBody>
          <a:bodyPr wrap="square">
            <a:spAutoFit/>
          </a:bodyPr>
          <a:lstStyle/>
          <a:p>
            <a:pPr algn="ctr"/>
            <a:r>
              <a:rPr lang="en-US" sz="5000" b="1" dirty="0">
                <a:solidFill>
                  <a:srgbClr val="C00000"/>
                </a:solidFill>
                <a:latin typeface="Times New Roman" panose="02020603050405020304" pitchFamily="18" charset="0"/>
                <a:cs typeface="Times New Roman" panose="02020603050405020304" pitchFamily="18" charset="0"/>
              </a:rPr>
              <a:t>USE CASE DIAGRAM</a:t>
            </a:r>
            <a:endParaRPr lang="en-IN"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6567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2110</TotalTime>
  <Words>803</Words>
  <Application>Microsoft Office PowerPoint</Application>
  <PresentationFormat>Widescreen</PresentationFormat>
  <Paragraphs>98</Paragraphs>
  <Slides>22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Calisto MT</vt:lpstr>
      <vt:lpstr>Times New Roman</vt:lpstr>
      <vt:lpstr>Tw Cen MT</vt:lpstr>
      <vt:lpstr>Wingdings</vt:lpstr>
      <vt:lpstr>Wingdings 2</vt:lpstr>
      <vt:lpstr>Median</vt:lpstr>
      <vt:lpstr>        eGovSchemes</vt:lpstr>
      <vt:lpstr>Outlines</vt:lpstr>
      <vt:lpstr>Abstract</vt:lpstr>
      <vt:lpstr>Introduction</vt:lpstr>
      <vt:lpstr>Some of the Government Schemes</vt:lpstr>
      <vt:lpstr>Advantages</vt:lpstr>
      <vt:lpstr>Disadvantages</vt:lpstr>
      <vt:lpstr>E-R Diagram</vt:lpstr>
      <vt:lpstr>PowerPoint Presentation</vt:lpstr>
      <vt:lpstr>PowerPoint Presentation</vt:lpstr>
      <vt:lpstr>System flow diagram</vt:lpstr>
      <vt:lpstr>Existing System</vt:lpstr>
      <vt:lpstr>Proposed System</vt:lpstr>
      <vt:lpstr>Tools &amp; Technology</vt:lpstr>
      <vt:lpstr>Implementation </vt:lpstr>
      <vt:lpstr>Implementation </vt:lpstr>
      <vt:lpstr>Implementation </vt:lpstr>
      <vt:lpstr>Implementation </vt:lpstr>
      <vt:lpstr>Implementation </vt:lpstr>
      <vt:lpstr>Implementation </vt:lpstr>
      <vt:lpstr>Implementation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Unit-4 Relational Algebra &amp; Implementation using SQL</dc:title>
  <dc:creator>kajol1</dc:creator>
  <cp:lastModifiedBy>Dhruv Kolhe</cp:lastModifiedBy>
  <cp:revision>129</cp:revision>
  <dcterms:created xsi:type="dcterms:W3CDTF">2006-08-16T00:00:00Z</dcterms:created>
  <dcterms:modified xsi:type="dcterms:W3CDTF">2024-02-25T09:17:57Z</dcterms:modified>
</cp:coreProperties>
</file>